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7" r:id="rId5"/>
    <p:sldId id="278" r:id="rId6"/>
    <p:sldId id="283" r:id="rId7"/>
    <p:sldId id="284" r:id="rId8"/>
    <p:sldId id="281" r:id="rId9"/>
    <p:sldId id="282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880D5A-342A-15D8-2BF5-D1091DC41A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4E41B7C-875A-2E54-7B9C-3F4E2BBA4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69A503-F95E-E82D-6084-A0CD39AF7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0800-321B-4869-BE72-55EABBF3A9BB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F09137-B3DC-35D7-9C7D-C4CA9EA9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77E5EB-56A9-5D75-BE48-230F34A6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EF3-3EAD-4BB3-9E83-5E89A23707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023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5E037F-A9C8-29CA-56AA-92F46B86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133832-9D47-EBEB-5799-5BCBB9E49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458942-D350-B512-59DB-E3811DE00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0800-321B-4869-BE72-55EABBF3A9BB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F1B57B3-26AC-AA11-6C66-840A095B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7F20B5-CB72-BDCC-41CE-A81EE2A1E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EF3-3EAD-4BB3-9E83-5E89A23707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633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2A9EB2-BC29-B001-614D-B582B789D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286607-3E06-DED4-4520-6B7895716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56D9D7-0682-54CC-4D3A-BF847DFDE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0800-321B-4869-BE72-55EABBF3A9BB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A1F7F3-F150-56F4-30A8-15E115BBF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EC61CA-BC5A-BD5B-4D46-FE26CFA6A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EF3-3EAD-4BB3-9E83-5E89A23707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1562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EBA8B2-9B5D-0736-E245-5CD2635DC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5D821B-8378-A422-154C-D84FE2628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8DB23E-2ACE-F331-4A1E-90F39D9F2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0800-321B-4869-BE72-55EABBF3A9BB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908057-20A8-5800-7B08-1B1D23A24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AB0A3F-C9C6-9672-34F6-813020B76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EF3-3EAD-4BB3-9E83-5E89A23707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86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855B7-9BD1-8497-D38F-53FC4267D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B58F41-59EC-DFC1-9354-643161B33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D8E112-93A2-D3BC-DD7B-78A42509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0800-321B-4869-BE72-55EABBF3A9BB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58B529-B9DA-4E8D-8890-81BF1F045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B27F94-7510-20C2-9BE2-DE94A8D7C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EF3-3EAD-4BB3-9E83-5E89A23707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377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65691F-1055-17A3-32E3-BADEBC1D4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A70350-6ACF-93F4-B05F-2F8F3B878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C1276F-C58C-BE8B-AB89-FB9F23C49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7E4561-7D19-6341-4ECA-2A2FE0750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0800-321B-4869-BE72-55EABBF3A9BB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6F8AAB-4E66-908A-0894-2BE9C8609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70173D-6508-22E6-4095-2A8EE9BC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EF3-3EAD-4BB3-9E83-5E89A23707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271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0CE8F-CD90-4EED-1D4F-45BD5BCF1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5D8DA6D-3745-B54D-E3DB-8748E3095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9F59A44-19B7-3B15-5B62-9B1D4649E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CA67EE4-1AC0-4A14-A439-9B8CAF1BC8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3EC0334-E24E-4EF0-F2D9-853C1F4EFD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2536C40-ABA0-2FCA-BA8D-D98848440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0800-321B-4869-BE72-55EABBF3A9BB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8C36C7-416E-7268-4ACD-D395CD9C0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AD0670-A8E0-AF02-3528-A51B63639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EF3-3EAD-4BB3-9E83-5E89A23707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4027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803AB-4C24-3FAA-1F6C-9B0E5FD1A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4840C3A-6CBD-C4D3-A928-5A260262C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0800-321B-4869-BE72-55EABBF3A9BB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6444BDA-32FE-6924-D7DE-AC05074C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0804E3-D920-7650-6AE0-7F471461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EF3-3EAD-4BB3-9E83-5E89A23707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76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E47EA4A-684E-29FE-3952-298294C21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0800-321B-4869-BE72-55EABBF3A9BB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83A4F3-876A-B594-B202-1A0AD5A0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A9BE5D4-E037-A7FF-8415-641DAFC5A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EF3-3EAD-4BB3-9E83-5E89A23707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048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8B3704-D500-BAD7-1719-C57986317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674C07-AA48-CF24-10AC-6509C153A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9A6CA3-B674-9BA6-93A3-C44120A9C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838192D-781B-FCB3-6BE9-4D3737C46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0800-321B-4869-BE72-55EABBF3A9BB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4C634E4-8B3C-07BD-BA0A-079C4B3CF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0B7602-B81C-9D84-7F58-3ED11CA4F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EF3-3EAD-4BB3-9E83-5E89A23707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785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BFA816-DED2-5ED3-8DE2-214FC39B4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93073E-4CBE-E5C4-DAF9-915C3C0857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8B626C-150C-DB24-58A8-F8E6AA146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0F5C81-0EEA-6FEA-2D78-463AD0AB6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60800-321B-4869-BE72-55EABBF3A9BB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136CA48-50CF-4062-2DC5-EB9C73131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B0996CE-CDBE-482F-DCA6-6F06317F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0BEF3-3EAD-4BB3-9E83-5E89A23707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04731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A1AC678-0CC0-D24B-96AC-D7C697935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83B235B-F541-2A68-EE6F-9A5263FD1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9977A4-16CB-E069-E403-1E34746F2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8760800-321B-4869-BE72-55EABBF3A9BB}" type="datetimeFigureOut">
              <a:rPr lang="es-MX" smtClean="0"/>
              <a:t>15/03/2024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0A8C87-6204-72CD-C6A3-0C1626B6B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E6F131-5C3E-5665-AB95-6EEAE5062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1B0BEF3-3EAD-4BB3-9E83-5E89A23707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72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esi.org.mx/plantillas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3DA67474-4C93-A6F4-A6C5-F65B4DE16621}"/>
              </a:ext>
            </a:extLst>
          </p:cNvPr>
          <p:cNvSpPr txBox="1"/>
          <p:nvPr/>
        </p:nvSpPr>
        <p:spPr>
          <a:xfrm>
            <a:off x="1600665" y="2102797"/>
            <a:ext cx="5159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235B4E"/>
                </a:solidFill>
                <a:latin typeface="Montserrat" panose="00000500000000000000" pitchFamily="2" charset="0"/>
              </a:rPr>
              <a:t>LÍNEA DE TÍTULO</a:t>
            </a:r>
            <a:endParaRPr lang="es-ES" sz="2400" b="1" dirty="0">
              <a:solidFill>
                <a:srgbClr val="235B4E"/>
              </a:solidFill>
              <a:latin typeface="Montserrat" panose="00000500000000000000" pitchFamily="2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6133A20-ED06-A584-7080-1D47080A26C5}"/>
              </a:ext>
            </a:extLst>
          </p:cNvPr>
          <p:cNvSpPr txBox="1"/>
          <p:nvPr/>
        </p:nvSpPr>
        <p:spPr>
          <a:xfrm>
            <a:off x="1516332" y="2905780"/>
            <a:ext cx="5089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>
                <a:solidFill>
                  <a:srgbClr val="9F2241"/>
                </a:solidFill>
                <a:latin typeface="Montserrat SemiBold" panose="00000700000000000000" pitchFamily="2" charset="0"/>
              </a:rPr>
              <a:t>SUBTITULO DE TEMA</a:t>
            </a:r>
            <a:endParaRPr lang="es-MX" sz="2800">
              <a:solidFill>
                <a:srgbClr val="9F2241"/>
              </a:solidFill>
              <a:latin typeface="Montserrat SemiBold" panose="000007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13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DCB3E5-0966-BC55-EEAA-2C242D2CBE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006EFAEC-8D74-3A8B-3F8A-F576BE890444}"/>
              </a:ext>
            </a:extLst>
          </p:cNvPr>
          <p:cNvSpPr txBox="1"/>
          <p:nvPr/>
        </p:nvSpPr>
        <p:spPr>
          <a:xfrm>
            <a:off x="1120057" y="523783"/>
            <a:ext cx="479394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235B4E"/>
                </a:solidFill>
                <a:latin typeface="Montserrat" panose="00000500000000000000" pitchFamily="2" charset="0"/>
              </a:rPr>
              <a:t>Títulos</a:t>
            </a:r>
          </a:p>
          <a:p>
            <a:endParaRPr lang="es-ES" dirty="0">
              <a:latin typeface="Montserrat" panose="00000500000000000000" pitchFamily="2" charset="0"/>
            </a:endParaRPr>
          </a:p>
          <a:p>
            <a:endParaRPr lang="es-ES" dirty="0">
              <a:latin typeface="Montserrat" panose="00000500000000000000" pitchFamily="2" charset="0"/>
            </a:endParaRPr>
          </a:p>
          <a:p>
            <a:r>
              <a:rPr lang="es-ES" dirty="0">
                <a:latin typeface="Montserrat" panose="00000500000000000000" pitchFamily="2" charset="0"/>
              </a:rPr>
              <a:t>Tipo de letra: Monserrat. Tamaño para títulos: 28-36 pt</a:t>
            </a:r>
          </a:p>
          <a:p>
            <a:endParaRPr lang="es-MX" sz="1800" b="1" i="0" u="none" strike="noStrike" baseline="0" dirty="0">
              <a:solidFill>
                <a:srgbClr val="4C4C4C"/>
              </a:solidFill>
              <a:latin typeface="Source Sans Pro" panose="020F0502020204030204" pitchFamily="34" charset="0"/>
            </a:endParaRPr>
          </a:p>
          <a:p>
            <a:r>
              <a:rPr lang="es-MX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Pantone: </a:t>
            </a:r>
            <a:r>
              <a:rPr lang="es-MX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626 C </a:t>
            </a:r>
          </a:p>
          <a:p>
            <a:r>
              <a:rPr lang="es-MX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HEX: </a:t>
            </a:r>
            <a:r>
              <a:rPr lang="es-MX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235B4E </a:t>
            </a:r>
          </a:p>
          <a:p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C: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84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M: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43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Y: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68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K: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32 </a:t>
            </a:r>
          </a:p>
          <a:p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R: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35 </a:t>
            </a:r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G: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91 </a:t>
            </a:r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B: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78</a:t>
            </a:r>
            <a:endParaRPr lang="es-ES" sz="1600" dirty="0">
              <a:latin typeface="Montserrat" panose="00000500000000000000" pitchFamily="2" charset="0"/>
            </a:endParaRPr>
          </a:p>
          <a:p>
            <a:endParaRPr lang="pt-BR" dirty="0">
              <a:solidFill>
                <a:srgbClr val="4C4C4C"/>
              </a:solidFill>
              <a:latin typeface="Source Sans Pro" panose="020F0502020204030204" pitchFamily="34" charset="0"/>
            </a:endParaRPr>
          </a:p>
          <a:p>
            <a:pPr algn="ctr"/>
            <a:r>
              <a:rPr lang="pt-BR" sz="2800" dirty="0">
                <a:solidFill>
                  <a:srgbClr val="BC955C"/>
                </a:solidFill>
                <a:latin typeface="Montserrat SemiBold" panose="00000700000000000000" pitchFamily="2" charset="0"/>
              </a:rPr>
              <a:t>Subtítulos:</a:t>
            </a:r>
            <a:r>
              <a:rPr lang="pt-BR" sz="1600" dirty="0">
                <a:solidFill>
                  <a:srgbClr val="BC955C"/>
                </a:solidFill>
                <a:latin typeface="Montserrat SemiBold" panose="00000700000000000000" pitchFamily="2" charset="0"/>
              </a:rPr>
              <a:t> </a:t>
            </a:r>
          </a:p>
          <a:p>
            <a:r>
              <a:rPr lang="es-ES" dirty="0">
                <a:latin typeface="Montserrat" panose="00000500000000000000" pitchFamily="2" charset="0"/>
              </a:rPr>
              <a:t>Tipo de letra: Monserrat </a:t>
            </a:r>
            <a:r>
              <a:rPr lang="es-ES" dirty="0" err="1">
                <a:latin typeface="Montserrat" panose="00000500000000000000" pitchFamily="2" charset="0"/>
              </a:rPr>
              <a:t>SemiBold</a:t>
            </a:r>
            <a:r>
              <a:rPr lang="es-ES" dirty="0">
                <a:latin typeface="Montserrat" panose="00000500000000000000" pitchFamily="2" charset="0"/>
              </a:rPr>
              <a:t>.</a:t>
            </a:r>
            <a:endParaRPr lang="es-MX" sz="1800" b="1" i="0" u="none" strike="noStrike" baseline="0" dirty="0">
              <a:solidFill>
                <a:srgbClr val="4C4C4C"/>
              </a:solidFill>
              <a:latin typeface="Source Sans Pro" panose="020B0503030403020204" pitchFamily="34" charset="0"/>
            </a:endParaRPr>
          </a:p>
          <a:p>
            <a:r>
              <a:rPr lang="es-MX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Pantone: </a:t>
            </a:r>
            <a:r>
              <a:rPr lang="es-MX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465 C </a:t>
            </a:r>
          </a:p>
          <a:p>
            <a:r>
              <a:rPr lang="es-MX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HEX: </a:t>
            </a:r>
            <a:r>
              <a:rPr lang="es-MX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BC955C </a:t>
            </a:r>
          </a:p>
          <a:p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C: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26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M: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40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Y: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73 </a:t>
            </a:r>
            <a:r>
              <a:rPr lang="es-ES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K: </a:t>
            </a:r>
            <a:r>
              <a:rPr lang="es-ES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03 </a:t>
            </a:r>
          </a:p>
          <a:p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R: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188 </a:t>
            </a:r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G: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149 </a:t>
            </a:r>
            <a:r>
              <a:rPr lang="pt-BR" sz="1800" b="1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B: </a:t>
            </a:r>
            <a:r>
              <a:rPr lang="pt-BR" sz="1800" b="0" i="0" u="none" strike="noStrike" baseline="0" dirty="0">
                <a:solidFill>
                  <a:srgbClr val="4C4C4C"/>
                </a:solidFill>
                <a:latin typeface="Source Sans Pro" panose="020B0503030403020204" pitchFamily="34" charset="0"/>
              </a:rPr>
              <a:t>92 </a:t>
            </a:r>
            <a:endParaRPr lang="pt-BR" sz="1800" b="0" i="0" u="none" strike="noStrike" baseline="0" dirty="0">
              <a:solidFill>
                <a:srgbClr val="4C4C4C"/>
              </a:solidFill>
              <a:latin typeface="Source Sans Pro" panose="020F050202020403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4E4E24DF-5E8E-9FDE-4130-1773F89B746C}"/>
              </a:ext>
            </a:extLst>
          </p:cNvPr>
          <p:cNvSpPr txBox="1"/>
          <p:nvPr/>
        </p:nvSpPr>
        <p:spPr>
          <a:xfrm>
            <a:off x="6872806" y="649551"/>
            <a:ext cx="479394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>
                <a:solidFill>
                  <a:srgbClr val="235B4E"/>
                </a:solidFill>
                <a:latin typeface="Montserrat" panose="00000500000000000000" pitchFamily="2" charset="0"/>
              </a:rPr>
              <a:t>Texto</a:t>
            </a:r>
          </a:p>
          <a:p>
            <a:endParaRPr lang="es-ES">
              <a:latin typeface="Montserrat" panose="00000500000000000000" pitchFamily="2" charset="0"/>
            </a:endParaRPr>
          </a:p>
          <a:p>
            <a:r>
              <a:rPr lang="es-ES" sz="1800">
                <a:latin typeface="Montserrat" panose="00000500000000000000" pitchFamily="2" charset="0"/>
              </a:rPr>
              <a:t>Tipo de letra: Monserrat.</a:t>
            </a:r>
            <a:r>
              <a:rPr lang="es-ES">
                <a:latin typeface="Montserrat" panose="00000500000000000000" pitchFamily="2" charset="0"/>
              </a:rPr>
              <a:t> Tamaño para texto: 18-24 pt.</a:t>
            </a:r>
          </a:p>
          <a:p>
            <a:endParaRPr lang="es-ES">
              <a:latin typeface="Montserrat" panose="00000500000000000000" pitchFamily="2" charset="0"/>
            </a:endParaRPr>
          </a:p>
          <a:p>
            <a:pPr algn="just"/>
            <a:r>
              <a:rPr lang="es-ES" b="1" i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Ejemplo:</a:t>
            </a:r>
          </a:p>
          <a:p>
            <a:pPr algn="just"/>
            <a:r>
              <a:rPr lang="es-ES" i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Lorem</a:t>
            </a:r>
            <a:r>
              <a:rPr lang="es-ES" i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s-ES" i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Ipsum</a:t>
            </a:r>
            <a:r>
              <a:rPr lang="es-ES" b="0" i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 es simplemente el texto de relleno de las imprentas y archivos de texto. </a:t>
            </a:r>
            <a:r>
              <a:rPr lang="es-ES" b="0" i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Lorem</a:t>
            </a:r>
            <a:r>
              <a:rPr lang="es-ES" b="0" i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es-ES" b="0" i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Ipsum</a:t>
            </a:r>
            <a:r>
              <a:rPr lang="es-ES" b="0" i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ha sido el texto de relleno estándar de las industrias desde el año 1500, cuando un impresor (N. del T. persona que se dedica a la imprenta) desconocido usó una galería de textos y los mezcló de tal manera que logró hacer un libro de textos </a:t>
            </a:r>
            <a:r>
              <a:rPr lang="es-ES" b="0" i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especimen</a:t>
            </a:r>
            <a:r>
              <a:rPr lang="es-ES" b="0" i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</a:t>
            </a:r>
            <a:endParaRPr lang="es-MX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88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DCB3E5-0966-BC55-EEAA-2C242D2CBE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3086001-2ABB-36E1-BB5B-63FFBE4B065C}"/>
              </a:ext>
            </a:extLst>
          </p:cNvPr>
          <p:cNvSpPr txBox="1"/>
          <p:nvPr/>
        </p:nvSpPr>
        <p:spPr>
          <a:xfrm>
            <a:off x="3325091" y="249382"/>
            <a:ext cx="5541818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rgbClr val="BC955C"/>
                </a:solidFill>
                <a:latin typeface="Montserrat SemiBold" panose="00000700000000000000" pitchFamily="2" charset="0"/>
              </a:rPr>
              <a:t>Contenido</a:t>
            </a:r>
          </a:p>
          <a:p>
            <a:pPr algn="ctr"/>
            <a:endParaRPr lang="es-ES" sz="900" dirty="0">
              <a:latin typeface="Montserrat" panose="00000500000000000000" pitchFamily="2" charset="0"/>
            </a:endParaRPr>
          </a:p>
          <a:p>
            <a:pPr algn="ctr"/>
            <a:endParaRPr lang="es-ES" sz="900" dirty="0">
              <a:latin typeface="Montserrat" panose="00000500000000000000" pitchFamily="2" charset="0"/>
            </a:endParaRPr>
          </a:p>
          <a:p>
            <a:pPr algn="ctr"/>
            <a:endParaRPr lang="es-ES" sz="900" dirty="0">
              <a:latin typeface="Montserrat" panose="00000500000000000000" pitchFamily="2" charset="0"/>
            </a:endParaRPr>
          </a:p>
          <a:p>
            <a:pPr algn="just"/>
            <a:r>
              <a:rPr lang="es-ES" sz="2400" dirty="0">
                <a:latin typeface="Montserrat" panose="00000500000000000000" pitchFamily="2" charset="0"/>
              </a:rPr>
              <a:t>Es importante considerar que las presentaciones a proyectar no deben estar saturadas de texto ya que la persona que se encuentra exponiendo se puede </a:t>
            </a:r>
            <a:r>
              <a:rPr lang="es-ES" sz="2400" dirty="0" err="1">
                <a:latin typeface="Montserrat" panose="00000500000000000000" pitchFamily="2" charset="0"/>
              </a:rPr>
              <a:t>distrastraer</a:t>
            </a:r>
            <a:r>
              <a:rPr lang="es-ES" sz="2400" dirty="0">
                <a:latin typeface="Montserrat" panose="00000500000000000000" pitchFamily="2" charset="0"/>
              </a:rPr>
              <a:t>. </a:t>
            </a:r>
          </a:p>
          <a:p>
            <a:pPr algn="just"/>
            <a:endParaRPr lang="es-ES" sz="2400" dirty="0">
              <a:latin typeface="Montserrat" panose="00000500000000000000" pitchFamily="2" charset="0"/>
            </a:endParaRPr>
          </a:p>
          <a:p>
            <a:pPr algn="just"/>
            <a:r>
              <a:rPr lang="es-ES" sz="2400" dirty="0">
                <a:latin typeface="Montserrat" panose="00000500000000000000" pitchFamily="2" charset="0"/>
              </a:rPr>
              <a:t>Se recomienda utilizar frases cortas, texto sintetizado, viñetas o imágenes que ilustren lo que se está mencionando.</a:t>
            </a:r>
          </a:p>
          <a:p>
            <a:pPr algn="just"/>
            <a:endParaRPr lang="es-ES" sz="2400" dirty="0">
              <a:latin typeface="Montserrat" panose="00000500000000000000" pitchFamily="2" charset="0"/>
            </a:endParaRPr>
          </a:p>
          <a:p>
            <a:pPr algn="just"/>
            <a:endParaRPr lang="es-ES" sz="2000" dirty="0">
              <a:latin typeface="Montserrat" panose="00000500000000000000" pitchFamily="2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2682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7DCB3E5-0966-BC55-EEAA-2C242D2CBE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BED109A-7043-3FBE-99A9-016B9CE0F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22604" y="122458"/>
            <a:ext cx="525015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altLang="es-MX" sz="3600" b="1" dirty="0">
                <a:solidFill>
                  <a:srgbClr val="BC955C"/>
                </a:solidFill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RECOMENDACIONES</a:t>
            </a:r>
            <a:endParaRPr kumimoji="0" lang="es-MX" altLang="es-MX" sz="3600" b="1" i="0" u="none" strike="noStrike" cap="none" normalizeH="0" baseline="0" dirty="0">
              <a:ln>
                <a:noFill/>
              </a:ln>
              <a:solidFill>
                <a:srgbClr val="BC955C"/>
              </a:solidFill>
              <a:effectLst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677CD92-F348-D37C-9E7F-D22D27B9AC21}"/>
              </a:ext>
            </a:extLst>
          </p:cNvPr>
          <p:cNvSpPr txBox="1"/>
          <p:nvPr/>
        </p:nvSpPr>
        <p:spPr>
          <a:xfrm>
            <a:off x="766041" y="891245"/>
            <a:ext cx="10384312" cy="503150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dirty="0">
                <a:latin typeface="Montserrat" panose="00000500000000000000" pitchFamily="2" charset="0"/>
              </a:rPr>
              <a:t>Para evitar problemas de compatibilidad con los equipos de cómputo con los que se proyecte. En caso de no contar con las fuentes instaladas  se adjuntan los siguientes consejos:</a:t>
            </a:r>
          </a:p>
          <a:p>
            <a:pPr algn="just">
              <a:lnSpc>
                <a:spcPct val="150000"/>
              </a:lnSpc>
            </a:pPr>
            <a:endParaRPr lang="es-ES" dirty="0">
              <a:latin typeface="Montserrat" panose="00000500000000000000" pitchFamily="2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Montserrat" panose="00000500000000000000" pitchFamily="2" charset="0"/>
              </a:rPr>
              <a:t>Guardar la presentación en formato PDF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Montserrat" panose="00000500000000000000" pitchFamily="2" charset="0"/>
              </a:rPr>
              <a:t>Guardar el archivo en formato .</a:t>
            </a:r>
            <a:r>
              <a:rPr lang="es-ES" dirty="0" err="1">
                <a:latin typeface="Montserrat" panose="00000500000000000000" pitchFamily="2" charset="0"/>
              </a:rPr>
              <a:t>ppt</a:t>
            </a:r>
            <a:r>
              <a:rPr lang="es-ES" dirty="0">
                <a:latin typeface="Montserrat" panose="00000500000000000000" pitchFamily="2" charset="0"/>
              </a:rPr>
              <a:t> o .</a:t>
            </a:r>
            <a:r>
              <a:rPr lang="es-ES" dirty="0" err="1">
                <a:latin typeface="Montserrat" panose="00000500000000000000" pitchFamily="2" charset="0"/>
              </a:rPr>
              <a:t>pptx</a:t>
            </a:r>
            <a:r>
              <a:rPr lang="es-ES" dirty="0">
                <a:latin typeface="Montserrat" panose="00000500000000000000" pitchFamily="2" charset="0"/>
              </a:rPr>
              <a:t> con fuentes incrustadas. Office </a:t>
            </a:r>
            <a:r>
              <a:rPr lang="es-ES" dirty="0" err="1">
                <a:latin typeface="Montserrat" panose="00000500000000000000" pitchFamily="2" charset="0"/>
              </a:rPr>
              <a:t>Power</a:t>
            </a:r>
            <a:r>
              <a:rPr lang="es-ES" dirty="0">
                <a:latin typeface="Montserrat" panose="00000500000000000000" pitchFamily="2" charset="0"/>
              </a:rPr>
              <a:t> Point da opción para ello en su configuración.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dirty="0">
                <a:latin typeface="Montserrat" panose="00000500000000000000" pitchFamily="2" charset="0"/>
              </a:rPr>
              <a:t>Siempre llevar los archivos de las fuentes en una memoria USB para instalarlas en el equipo de cómputo que se va a usar para proyectar.</a:t>
            </a:r>
          </a:p>
          <a:p>
            <a:pPr algn="just">
              <a:lnSpc>
                <a:spcPct val="150000"/>
              </a:lnSpc>
            </a:pPr>
            <a:r>
              <a:rPr lang="es-ES" dirty="0">
                <a:latin typeface="Montserrat" panose="00000500000000000000" pitchFamily="2" charset="0"/>
              </a:rPr>
              <a:t>Para descargar los archivos de instalación de las fuentes, se adjunta la siguiente liga: https://www.gob.mx/wikiguias/es/articulos/guia-de-uso-de-la-tipografia-monserrat-bold?idiom=es</a:t>
            </a:r>
          </a:p>
        </p:txBody>
      </p:sp>
    </p:spTree>
    <p:extLst>
      <p:ext uri="{BB962C8B-B14F-4D97-AF65-F5344CB8AC3E}">
        <p14:creationId xmlns:p14="http://schemas.microsoft.com/office/powerpoint/2010/main" val="2461688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55F3B1E-5B20-0ED7-5F1D-D67844FBA4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1D2DC337-101E-7691-1901-329180DA5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86CBA9D0-0EF2-2BF6-AB86-95D0BFDE78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86" y="273024"/>
            <a:ext cx="4483920" cy="353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700" b="1" i="0" u="none" strike="noStrike" cap="none" normalizeH="0" baseline="0" dirty="0">
                <a:ln>
                  <a:noFill/>
                </a:ln>
                <a:solidFill>
                  <a:srgbClr val="BC955C"/>
                </a:solidFill>
                <a:effectLst/>
                <a:latin typeface="Montserrat SemiBold" panose="000007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Pasos para la instalación de la fuente:</a:t>
            </a:r>
            <a:endParaRPr kumimoji="0" lang="es-MX" altLang="es-MX" sz="1700" b="1" i="0" u="none" strike="noStrike" cap="none" normalizeH="0" baseline="0" dirty="0">
              <a:ln>
                <a:noFill/>
              </a:ln>
              <a:solidFill>
                <a:srgbClr val="BC955C"/>
              </a:solidFill>
              <a:effectLst/>
              <a:latin typeface="Montserrat SemiBold" panose="00000700000000000000" pitchFamily="2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AC9E64D-45EA-B66D-3431-3A39DFC29573}"/>
              </a:ext>
            </a:extLst>
          </p:cNvPr>
          <p:cNvSpPr txBox="1"/>
          <p:nvPr/>
        </p:nvSpPr>
        <p:spPr>
          <a:xfrm>
            <a:off x="164386" y="649507"/>
            <a:ext cx="6413967" cy="470866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228600" indent="-228600">
              <a:lnSpc>
                <a:spcPct val="150000"/>
              </a:lnSpc>
              <a:buFontTx/>
              <a:buAutoNum type="arabicPeriod"/>
            </a:pPr>
            <a:r>
              <a:rPr lang="es-ES" sz="1600">
                <a:latin typeface="Montserrat" panose="00000500000000000000" pitchFamily="2" charset="0"/>
              </a:rPr>
              <a:t>Descarga el documento zip que se encuentra en la página: </a:t>
            </a:r>
            <a:r>
              <a:rPr lang="es-ES" sz="1600">
                <a:latin typeface="Montserrat" panose="00000500000000000000" pitchFamily="2" charset="0"/>
                <a:hlinkClick r:id="rId3"/>
              </a:rPr>
              <a:t>https://tesi.org.mx/plantillas.html</a:t>
            </a:r>
            <a:endParaRPr lang="es-ES" sz="160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600">
                <a:latin typeface="Montserrat" panose="00000500000000000000" pitchFamily="2" charset="0"/>
              </a:rPr>
              <a:t>Abrir el archivo:</a:t>
            </a: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endParaRPr lang="es-ES" sz="1600">
              <a:latin typeface="Montserrat" panose="00000500000000000000" pitchFamily="2" charset="0"/>
            </a:endParaRPr>
          </a:p>
          <a:p>
            <a:pPr marL="228600" indent="-228600">
              <a:lnSpc>
                <a:spcPct val="150000"/>
              </a:lnSpc>
              <a:buAutoNum type="arabicPeriod"/>
            </a:pPr>
            <a:r>
              <a:rPr lang="es-ES" sz="1600">
                <a:latin typeface="Montserrat" panose="00000500000000000000" pitchFamily="2" charset="0"/>
              </a:rPr>
              <a:t>Extraer las fuentes en una carpeta:</a:t>
            </a:r>
          </a:p>
          <a:p>
            <a:pPr>
              <a:lnSpc>
                <a:spcPct val="150000"/>
              </a:lnSpc>
            </a:pPr>
            <a:endParaRPr lang="es-ES" sz="1600">
              <a:latin typeface="Montserrat" panose="00000500000000000000" pitchFamily="2" charset="0"/>
            </a:endParaRPr>
          </a:p>
          <a:p>
            <a:pPr>
              <a:lnSpc>
                <a:spcPct val="150000"/>
              </a:lnSpc>
            </a:pPr>
            <a:endParaRPr lang="es-ES" sz="900">
              <a:latin typeface="Montserrat" panose="00000500000000000000" pitchFamily="2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C079CDEC-C8A0-41EA-5E3B-3D37C52FED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2663" y="1534047"/>
            <a:ext cx="2809875" cy="40957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D27D5690-D060-3327-053F-8747EB1D92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663" y="2494309"/>
            <a:ext cx="2995612" cy="1857375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249A6133-1F83-6074-18C6-FB0661ADCBA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3530" y="4772277"/>
            <a:ext cx="1243845" cy="1372966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08B60A2A-C910-EF4B-F1A4-98AC3C8DFCC3}"/>
              </a:ext>
            </a:extLst>
          </p:cNvPr>
          <p:cNvSpPr txBox="1"/>
          <p:nvPr/>
        </p:nvSpPr>
        <p:spPr>
          <a:xfrm>
            <a:off x="6578353" y="649507"/>
            <a:ext cx="531772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600">
                <a:latin typeface="Montserrat" panose="00000500000000000000" pitchFamily="2" charset="0"/>
              </a:rPr>
              <a:t>4. Seleccionar todos los archivos, dar clic secundario e inmediatamente en “Instalar todas”</a:t>
            </a:r>
          </a:p>
          <a:p>
            <a:endParaRPr lang="es-MX"/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06ED319E-2AFD-8535-E76C-40FD8A242E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2451" y="1785435"/>
            <a:ext cx="3234754" cy="317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69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6B224B-593B-EE77-E9AD-033D2FF620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adroTexto 8">
            <a:extLst>
              <a:ext uri="{FF2B5EF4-FFF2-40B4-BE49-F238E27FC236}">
                <a16:creationId xmlns:a16="http://schemas.microsoft.com/office/drawing/2014/main" id="{5123CFD3-AB26-4F05-DACF-3B7A7F731F72}"/>
              </a:ext>
            </a:extLst>
          </p:cNvPr>
          <p:cNvSpPr txBox="1"/>
          <p:nvPr/>
        </p:nvSpPr>
        <p:spPr>
          <a:xfrm>
            <a:off x="1385215" y="2053804"/>
            <a:ext cx="5159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solidFill>
                  <a:schemeClr val="bg1"/>
                </a:solidFill>
                <a:latin typeface="Montserrat" panose="00000500000000000000" pitchFamily="2" charset="0"/>
              </a:rPr>
              <a:t>GRACIAS</a:t>
            </a:r>
            <a:endParaRPr lang="es-ES" sz="2400" b="1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0603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3223d5e-ba5c-4de1-a485-84daf975761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5F40FD86BEE5B4EB1124146782A69FD" ma:contentTypeVersion="11" ma:contentTypeDescription="Crear nuevo documento." ma:contentTypeScope="" ma:versionID="76a7d454d666df22f69bdaac399877a4">
  <xsd:schema xmlns:xsd="http://www.w3.org/2001/XMLSchema" xmlns:xs="http://www.w3.org/2001/XMLSchema" xmlns:p="http://schemas.microsoft.com/office/2006/metadata/properties" xmlns:ns3="e3223d5e-ba5c-4de1-a485-84daf975761f" xmlns:ns4="bbd8a5ad-c84a-4744-85b4-06730d1fdb7d" targetNamespace="http://schemas.microsoft.com/office/2006/metadata/properties" ma:root="true" ma:fieldsID="c5359b9a60698e2e8117c1f2db215fdb" ns3:_="" ns4:_="">
    <xsd:import namespace="e3223d5e-ba5c-4de1-a485-84daf975761f"/>
    <xsd:import namespace="bbd8a5ad-c84a-4744-85b4-06730d1fdb7d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23d5e-ba5c-4de1-a485-84daf975761f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8a5ad-c84a-4744-85b4-06730d1fdb7d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6814D6-0D7C-4018-8DAC-1F5A5791B921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e3223d5e-ba5c-4de1-a485-84daf975761f"/>
    <ds:schemaRef ds:uri="bbd8a5ad-c84a-4744-85b4-06730d1fdb7d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28CAE85-0DEF-4C23-95A5-63092D7C8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ABB1AE-0C82-4956-B55E-04E99163BB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223d5e-ba5c-4de1-a485-84daf975761f"/>
    <ds:schemaRef ds:uri="bbd8a5ad-c84a-4744-85b4-06730d1fdb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401</Words>
  <Application>Microsoft Office PowerPoint</Application>
  <PresentationFormat>Panorámica</PresentationFormat>
  <Paragraphs>52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Aptos</vt:lpstr>
      <vt:lpstr>Aptos Display</vt:lpstr>
      <vt:lpstr>Arial</vt:lpstr>
      <vt:lpstr>Montserrat</vt:lpstr>
      <vt:lpstr>Montserrat SemiBold</vt:lpstr>
      <vt:lpstr>Source Sans Pro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Departamento de Informatica y Sistemas</dc:creator>
  <cp:lastModifiedBy>Departamento de Informatica y Sistemas</cp:lastModifiedBy>
  <cp:revision>1</cp:revision>
  <dcterms:created xsi:type="dcterms:W3CDTF">2024-03-15T13:58:28Z</dcterms:created>
  <dcterms:modified xsi:type="dcterms:W3CDTF">2024-03-15T14:13:06Z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0x010100D5F40FD86BEE5B4EB1124146782A69FD</vt:lpwstr>
  </property>
</Properties>
</file>